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1" d="100"/>
          <a:sy n="71" d="100"/>
        </p:scale>
        <p:origin x="-2148"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406172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267041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7848600" cy="2689225"/>
          </a:xfrm>
        </p:spPr>
        <p:txBody>
          <a:bodyPr/>
          <a:lstStyle/>
          <a:p>
            <a:r>
              <a:rPr lang="en-US" b="1" dirty="0" smtClean="0"/>
              <a:t>Aviation System Block Upgrades</a:t>
            </a:r>
            <a:r>
              <a:rPr lang="en-GB" dirty="0" smtClean="0"/>
              <a:t/>
            </a:r>
            <a:br>
              <a:rPr lang="en-GB" dirty="0" smtClean="0"/>
            </a:br>
            <a:r>
              <a:rPr lang="en-GB" dirty="0" smtClean="0"/>
              <a:t>Module N° B0-15/PIA 1</a:t>
            </a:r>
            <a:br>
              <a:rPr lang="en-GB" dirty="0" smtClean="0"/>
            </a:br>
            <a:r>
              <a:rPr lang="en-GB" sz="4800" dirty="0" smtClean="0"/>
              <a:t/>
            </a:r>
            <a:br>
              <a:rPr lang="en-GB" sz="4800" dirty="0" smtClean="0"/>
            </a:br>
            <a:r>
              <a:rPr lang="en-GB" sz="2400" dirty="0" smtClean="0"/>
              <a:t> </a:t>
            </a:r>
            <a:r>
              <a:rPr lang="en-US" sz="2800" b="1" dirty="0" smtClean="0"/>
              <a:t>Improve Traffic Flow Through Runway Sequencing (AMAN/DMAN)</a:t>
            </a:r>
            <a:endParaRPr lang="en-GB" sz="2800" b="1" dirty="0"/>
          </a:p>
        </p:txBody>
      </p:sp>
      <p:sp>
        <p:nvSpPr>
          <p:cNvPr id="3" name="Rectangle 2"/>
          <p:cNvSpPr/>
          <p:nvPr/>
        </p:nvSpPr>
        <p:spPr>
          <a:xfrm>
            <a:off x="5257800" y="1828800"/>
            <a:ext cx="3657600" cy="646331"/>
          </a:xfrm>
          <a:prstGeom prst="rect">
            <a:avLst/>
          </a:prstGeom>
        </p:spPr>
        <p:txBody>
          <a:bodyPr wrap="square">
            <a:spAutoFit/>
          </a:bodyPr>
          <a:lstStyle/>
          <a:p>
            <a:pPr>
              <a:defRPr/>
            </a:pPr>
            <a:r>
              <a:rPr lang="en-US" dirty="0" smtClean="0"/>
              <a:t>SIP/ASBU/2012</a:t>
            </a:r>
            <a:r>
              <a:rPr lang="en-GB" dirty="0" smtClean="0">
                <a:cs typeface="Times New Roman" pitchFamily="18" charset="0"/>
              </a:rPr>
              <a:t>-WP/16E</a:t>
            </a:r>
            <a:br>
              <a:rPr lang="en-GB" dirty="0" smtClean="0">
                <a:cs typeface="Times New Roman" pitchFamily="18" charset="0"/>
              </a:rPr>
            </a:br>
            <a:endParaRPr lang="en-GB" b="1" dirty="0" smtClean="0">
              <a:cs typeface="Times New Roman" pitchFamily="18" charset="0"/>
            </a:endParaRPr>
          </a:p>
        </p:txBody>
      </p:sp>
      <p:sp>
        <p:nvSpPr>
          <p:cNvPr id="4" name="Rectangle 3"/>
          <p:cNvSpPr/>
          <p:nvPr/>
        </p:nvSpPr>
        <p:spPr>
          <a:xfrm>
            <a:off x="1524000" y="5867400"/>
            <a:ext cx="6553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(Bangkok, </a:t>
            </a:r>
            <a:r>
              <a:rPr lang="en-GB" dirty="0" smtClean="0">
                <a:latin typeface="Times New Roman" pitchFamily="18" charset="0"/>
                <a:cs typeface="Times New Roman" pitchFamily="18" charset="0"/>
              </a:rPr>
              <a:t>14-18/</a:t>
            </a:r>
            <a:r>
              <a:rPr lang="en-GB" dirty="0" err="1" smtClean="0">
                <a:latin typeface="Times New Roman" pitchFamily="18" charset="0"/>
                <a:cs typeface="Times New Roman" pitchFamily="18" charset="0"/>
              </a:rPr>
              <a:t>Nadi</a:t>
            </a:r>
            <a:r>
              <a:rPr lang="en-GB" dirty="0" smtClean="0">
                <a:latin typeface="Times New Roman" pitchFamily="18" charset="0"/>
                <a:cs typeface="Times New Roman" pitchFamily="18" charset="0"/>
              </a:rPr>
              <a:t>, 21-25  </a:t>
            </a:r>
            <a:r>
              <a:rPr lang="en-GB" dirty="0" smtClean="0">
                <a:latin typeface="Times New Roman" pitchFamily="18" charset="0"/>
                <a:cs typeface="Times New Roman" pitchFamily="18" charset="0"/>
              </a:rPr>
              <a:t>May 2012)</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76200" y="1447800"/>
            <a:ext cx="8839200" cy="5029200"/>
          </a:xfrm>
        </p:spPr>
        <p:txBody>
          <a:bodyPr>
            <a:normAutofit fontScale="62500" lnSpcReduction="20000"/>
          </a:bodyPr>
          <a:lstStyle/>
          <a:p>
            <a:r>
              <a:rPr lang="en-GB" b="1" i="1" dirty="0" smtClean="0"/>
              <a:t>Standards - NIL</a:t>
            </a:r>
          </a:p>
          <a:p>
            <a:r>
              <a:rPr lang="en-GB" b="1" i="1" dirty="0" smtClean="0"/>
              <a:t>Procedures -NIL</a:t>
            </a:r>
          </a:p>
          <a:p>
            <a:r>
              <a:rPr lang="en-GB" b="1" i="1" dirty="0" smtClean="0"/>
              <a:t>Guidance Materials</a:t>
            </a:r>
          </a:p>
          <a:p>
            <a:pPr lvl="1"/>
            <a:r>
              <a:rPr lang="en-GB" sz="3800" dirty="0" smtClean="0"/>
              <a:t>European ATM Master Plan, Edition 1.0, March 2009, update in progress;</a:t>
            </a:r>
          </a:p>
          <a:p>
            <a:pPr lvl="1"/>
            <a:r>
              <a:rPr lang="en-GB" sz="3800" dirty="0" smtClean="0"/>
              <a:t>SESAR Definition Phase Deliverable 2 – The Performance Target, December 2006;</a:t>
            </a:r>
          </a:p>
          <a:p>
            <a:pPr lvl="1"/>
            <a:r>
              <a:rPr lang="en-GB" sz="3800" dirty="0" smtClean="0"/>
              <a:t>SESAR Definition Phase Deliverable 3 – The ATM Target Concept, September 2007;</a:t>
            </a:r>
          </a:p>
          <a:p>
            <a:pPr lvl="1"/>
            <a:r>
              <a:rPr lang="en-GB" sz="3800" dirty="0" smtClean="0"/>
              <a:t>SESAR Definition Phase Deliverable 5 – SESAR Master Plan, April 2008;</a:t>
            </a:r>
          </a:p>
          <a:p>
            <a:pPr lvl="1"/>
            <a:r>
              <a:rPr lang="en-GB" sz="3800" dirty="0" smtClean="0"/>
              <a:t>TBFM Business Case Analysis Report;</a:t>
            </a:r>
          </a:p>
          <a:p>
            <a:pPr lvl="1"/>
            <a:r>
              <a:rPr lang="en-GB" sz="3800" dirty="0" smtClean="0"/>
              <a:t>NextGen Midterm Concept of Operations v.2.0;</a:t>
            </a:r>
          </a:p>
          <a:p>
            <a:pPr lvl="1"/>
            <a:r>
              <a:rPr lang="en-GB" sz="3800" dirty="0" smtClean="0"/>
              <a:t>RTCA Trajectory Operations Concept of Use.</a:t>
            </a:r>
          </a:p>
          <a:p>
            <a:r>
              <a:rPr lang="en-GB" b="1" i="1" dirty="0" smtClean="0"/>
              <a:t>Approval Documents</a:t>
            </a:r>
          </a:p>
          <a:p>
            <a:pPr lvl="1"/>
            <a:endParaRPr lang="en-GB" dirty="0" smtClean="0"/>
          </a:p>
          <a:p>
            <a:pPr lvl="1"/>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458200" cy="5029200"/>
          </a:xfrm>
        </p:spPr>
        <p:txBody>
          <a:bodyPr>
            <a:noAutofit/>
          </a:bodyPr>
          <a:lstStyle/>
          <a:p>
            <a:pPr>
              <a:buNone/>
            </a:pPr>
            <a:r>
              <a:rPr lang="en-US" sz="3600" b="1" dirty="0" smtClean="0"/>
              <a:t>	</a:t>
            </a:r>
            <a:r>
              <a:rPr lang="en-US" sz="2800" b="1" dirty="0" smtClean="0"/>
              <a:t>Improve Traffic Flow Through Runway Sequencing (AMAN/DMAN)</a:t>
            </a:r>
            <a:endParaRPr lang="en-US" sz="2800" dirty="0" smtClean="0">
              <a:solidFill>
                <a:srgbClr val="00B050"/>
              </a:solidFill>
            </a:endParaRPr>
          </a:p>
          <a:p>
            <a:pPr lvl="0"/>
            <a:r>
              <a:rPr lang="en-GB" sz="2800" b="1" dirty="0" smtClean="0">
                <a:solidFill>
                  <a:srgbClr val="00B050"/>
                </a:solidFill>
              </a:rPr>
              <a:t>Benefits: Capacity, Efficiency, Flexibility and Predictability</a:t>
            </a:r>
          </a:p>
          <a:p>
            <a:pPr lvl="0"/>
            <a:r>
              <a:rPr lang="en-GB" sz="2800" b="1" dirty="0" smtClean="0">
                <a:solidFill>
                  <a:srgbClr val="00B050"/>
                </a:solidFill>
              </a:rPr>
              <a:t> Elements:</a:t>
            </a:r>
          </a:p>
          <a:p>
            <a:pPr lvl="1"/>
            <a:r>
              <a:rPr lang="en-GB" b="1" dirty="0" smtClean="0">
                <a:solidFill>
                  <a:srgbClr val="00B050"/>
                </a:solidFill>
              </a:rPr>
              <a:t>Metering</a:t>
            </a:r>
          </a:p>
          <a:p>
            <a:pPr lvl="1"/>
            <a:r>
              <a:rPr lang="en-GB" b="1" dirty="0" smtClean="0">
                <a:solidFill>
                  <a:srgbClr val="00B050"/>
                </a:solidFill>
              </a:rPr>
              <a:t>AMAN</a:t>
            </a:r>
            <a:endParaRPr lang="en-CA" b="1" dirty="0" smtClean="0">
              <a:solidFill>
                <a:srgbClr val="00B050"/>
              </a:solidFill>
            </a:endParaRPr>
          </a:p>
          <a:p>
            <a:pPr lvl="1"/>
            <a:r>
              <a:rPr lang="en-GB" b="1" dirty="0" smtClean="0">
                <a:solidFill>
                  <a:srgbClr val="00B050"/>
                </a:solidFill>
              </a:rPr>
              <a:t>DMAN</a:t>
            </a:r>
            <a:endParaRPr lang="en-CA" b="1" dirty="0" smtClean="0">
              <a:solidFill>
                <a:srgbClr val="00B050"/>
              </a:solidFill>
            </a:endParaRPr>
          </a:p>
          <a:p>
            <a:pPr lvl="1">
              <a:buNone/>
            </a:pPr>
            <a:r>
              <a:rPr lang="en-GB" b="1" dirty="0" smtClean="0">
                <a:solidFill>
                  <a:srgbClr val="00B050"/>
                </a:solidFill>
              </a:rPr>
              <a:t>To be reflected in ANRF</a:t>
            </a: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Implementation                   </a:t>
            </a:r>
            <a:r>
              <a:rPr lang="en-GB" sz="3200" smtClean="0"/>
              <a:t>- Benefits </a:t>
            </a:r>
            <a:r>
              <a:rPr lang="en-GB" sz="3200" dirty="0" smtClean="0"/>
              <a:t>and Elements</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b="1" dirty="0" smtClean="0"/>
              <a:t>Module N° B0-15</a:t>
            </a:r>
            <a:r>
              <a:rPr lang="en-GB" sz="6000" b="1" dirty="0" smtClean="0"/>
              <a:t/>
            </a:r>
            <a:br>
              <a:rPr lang="en-GB" sz="6000" b="1" dirty="0" smtClean="0"/>
            </a:br>
            <a:r>
              <a:rPr lang="en-GB" sz="1800" b="1" dirty="0" smtClean="0"/>
              <a:t> </a:t>
            </a:r>
            <a:r>
              <a:rPr lang="en-US" sz="2000" b="1" dirty="0" smtClean="0"/>
              <a:t>Improve Traffic Flow Through Runway Sequencing (AMAN/DMAN)</a:t>
            </a:r>
            <a:endParaRPr lang="en-GB" sz="2000" b="1"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6" name="Table 5"/>
          <p:cNvGraphicFramePr>
            <a:graphicFrameLocks noGrp="1"/>
          </p:cNvGraphicFramePr>
          <p:nvPr/>
        </p:nvGraphicFramePr>
        <p:xfrm>
          <a:off x="304800" y="1295400"/>
          <a:ext cx="8381999" cy="5265990"/>
        </p:xfrm>
        <a:graphic>
          <a:graphicData uri="http://schemas.openxmlformats.org/drawingml/2006/table">
            <a:tbl>
              <a:tblPr>
                <a:tableStyleId>{B301B821-A1FF-4177-AEE7-76D212191A09}</a:tableStyleId>
              </a:tblPr>
              <a:tblGrid>
                <a:gridCol w="3005021"/>
                <a:gridCol w="3005021"/>
                <a:gridCol w="2371957"/>
              </a:tblGrid>
              <a:tr h="311683">
                <a:tc>
                  <a:txBody>
                    <a:bodyPr/>
                    <a:lstStyle/>
                    <a:p>
                      <a:pPr marL="0" marR="0" algn="just">
                        <a:spcBef>
                          <a:spcPts val="0"/>
                        </a:spcBef>
                        <a:spcAft>
                          <a:spcPts val="600"/>
                        </a:spcAft>
                      </a:pPr>
                      <a:r>
                        <a:rPr lang="en-GB" sz="1600" dirty="0">
                          <a:latin typeface="+mn-lt"/>
                        </a:rPr>
                        <a:t>Summary</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kern="1200" dirty="0" smtClean="0">
                          <a:solidFill>
                            <a:schemeClr val="dk1"/>
                          </a:solidFill>
                          <a:latin typeface="+mn-lt"/>
                          <a:ea typeface="+mn-ea"/>
                          <a:cs typeface="+mn-cs"/>
                        </a:rPr>
                        <a:t>To manage arrivals and departures (including time-based metering)  to and from a multi-runway aerodrome or locations with multiple dependent runways at closely proximate aerodromes to efficiently utilize the inherent runway capacity</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567156">
                <a:tc>
                  <a:txBody>
                    <a:bodyPr/>
                    <a:lstStyle/>
                    <a:p>
                      <a:pPr marL="0" marR="0" algn="just">
                        <a:spcBef>
                          <a:spcPts val="0"/>
                        </a:spcBef>
                        <a:spcAft>
                          <a:spcPts val="600"/>
                        </a:spcAft>
                      </a:pPr>
                      <a:r>
                        <a:rPr lang="en-GB" sz="1600" dirty="0">
                          <a:latin typeface="+mn-lt"/>
                        </a:rPr>
                        <a:t>Main Performance Impact</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buFontTx/>
                        <a:buChar char="-"/>
                      </a:pPr>
                      <a:r>
                        <a:rPr lang="en-GB" sz="1600" dirty="0" smtClean="0">
                          <a:latin typeface="+mn-lt"/>
                        </a:rPr>
                        <a:t>KPA-02 Capacity                       - KPA-04 Efficiency</a:t>
                      </a:r>
                    </a:p>
                    <a:p>
                      <a:pPr marL="0" marR="0" algn="l">
                        <a:spcBef>
                          <a:spcPts val="0"/>
                        </a:spcBef>
                        <a:spcAft>
                          <a:spcPts val="600"/>
                        </a:spcAft>
                        <a:buFontTx/>
                        <a:buChar char="-"/>
                      </a:pPr>
                      <a:r>
                        <a:rPr lang="en-GB" sz="1600" dirty="0" smtClean="0">
                          <a:latin typeface="+mn-lt"/>
                        </a:rPr>
                        <a:t>KPA-09 </a:t>
                      </a:r>
                      <a:r>
                        <a:rPr lang="en-GB" sz="1600" dirty="0">
                          <a:latin typeface="+mn-lt"/>
                        </a:rPr>
                        <a:t>Predictability </a:t>
                      </a:r>
                      <a:r>
                        <a:rPr lang="en-GB" sz="1600" dirty="0" smtClean="0">
                          <a:latin typeface="+mn-lt"/>
                        </a:rPr>
                        <a:t>             </a:t>
                      </a:r>
                      <a:r>
                        <a:rPr lang="en-GB" sz="1600" baseline="0" dirty="0" smtClean="0">
                          <a:latin typeface="+mn-lt"/>
                        </a:rPr>
                        <a:t> </a:t>
                      </a:r>
                      <a:r>
                        <a:rPr lang="en-GB" sz="1600" dirty="0" smtClean="0">
                          <a:latin typeface="+mn-lt"/>
                        </a:rPr>
                        <a:t>- KPA-06 Flexibility</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268196">
                <a:tc>
                  <a:txBody>
                    <a:bodyPr/>
                    <a:lstStyle/>
                    <a:p>
                      <a:pPr marL="0" marR="0" algn="just">
                        <a:spcBef>
                          <a:spcPts val="0"/>
                        </a:spcBef>
                        <a:spcAft>
                          <a:spcPts val="0"/>
                        </a:spcAft>
                      </a:pPr>
                      <a:r>
                        <a:rPr lang="en-GB" sz="1600" dirty="0">
                          <a:latin typeface="+mn-lt"/>
                        </a:rPr>
                        <a:t>Applicability Considerations</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Runways and Terminal Manoeuvring Area in major hubs and metropolitan areas will be most in need of these improvements</a:t>
                      </a:r>
                      <a:r>
                        <a:rPr lang="en-GB" sz="1600" dirty="0" smtClean="0">
                          <a:latin typeface="+mn-lt"/>
                        </a:rPr>
                        <a:t>.</a:t>
                      </a:r>
                    </a:p>
                    <a:p>
                      <a:pPr marL="0" marR="0" algn="l">
                        <a:spcBef>
                          <a:spcPts val="0"/>
                        </a:spcBef>
                        <a:spcAft>
                          <a:spcPts val="600"/>
                        </a:spcAft>
                      </a:pPr>
                      <a:r>
                        <a:rPr lang="en-GB" sz="1600" dirty="0" smtClean="0">
                          <a:latin typeface="+mn-lt"/>
                        </a:rPr>
                        <a:t>Runway Sequencing procedures are widely used in aerodromes globally. However, some locations might have to confront environmental and operational challenges</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l">
                        <a:spcBef>
                          <a:spcPts val="0"/>
                        </a:spcBef>
                        <a:spcAft>
                          <a:spcPts val="600"/>
                        </a:spcAft>
                      </a:pPr>
                      <a:r>
                        <a:rPr lang="en-GB" sz="1600">
                          <a:latin typeface="+mn-lt"/>
                        </a:rPr>
                        <a:t>Global Concept Element(s)</a:t>
                      </a:r>
                      <a:endParaRPr lang="en-GB" sz="1600">
                        <a:latin typeface="+mn-lt"/>
                        <a:ea typeface="Times New Roman"/>
                        <a:cs typeface="Times New Roman"/>
                      </a:endParaRPr>
                    </a:p>
                  </a:txBody>
                  <a:tcPr marL="63328" marR="63328" marT="23679" marB="23679" anchor="b"/>
                </a:tc>
                <a:tc gridSpan="2">
                  <a:txBody>
                    <a:bodyPr/>
                    <a:lstStyle/>
                    <a:p>
                      <a:pPr marL="0" marR="0" algn="l">
                        <a:spcBef>
                          <a:spcPts val="0"/>
                        </a:spcBef>
                        <a:spcAft>
                          <a:spcPts val="600"/>
                        </a:spcAft>
                      </a:pPr>
                      <a:r>
                        <a:rPr lang="en-GB" sz="1600" dirty="0">
                          <a:latin typeface="+mn-lt"/>
                        </a:rPr>
                        <a:t>TS – Traffic </a:t>
                      </a:r>
                      <a:r>
                        <a:rPr lang="en-GB" sz="1600" dirty="0" smtClean="0">
                          <a:latin typeface="+mn-lt"/>
                        </a:rPr>
                        <a:t>Synchronization</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just">
                        <a:spcBef>
                          <a:spcPts val="0"/>
                        </a:spcBef>
                        <a:spcAft>
                          <a:spcPts val="600"/>
                        </a:spcAft>
                      </a:pPr>
                      <a:r>
                        <a:rPr lang="en-GB" sz="1600">
                          <a:latin typeface="+mn-lt"/>
                        </a:rPr>
                        <a:t>Global Plan Initiative </a:t>
                      </a:r>
                      <a:endParaRPr lang="en-GB" sz="160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GPI-6  Air Traffic Flow </a:t>
                      </a:r>
                      <a:r>
                        <a:rPr lang="en-GB" sz="1600" dirty="0" smtClean="0">
                          <a:latin typeface="+mn-lt"/>
                        </a:rPr>
                        <a:t>Management</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45379">
                <a:tc rowSpan="6">
                  <a:txBody>
                    <a:bodyPr/>
                    <a:lstStyle/>
                    <a:p>
                      <a:pPr marL="0" marR="0" algn="l">
                        <a:spcBef>
                          <a:spcPts val="0"/>
                        </a:spcBef>
                        <a:spcAft>
                          <a:spcPts val="600"/>
                        </a:spcAft>
                      </a:pPr>
                      <a:r>
                        <a:rPr lang="en-GB" sz="1600" dirty="0">
                          <a:latin typeface="+mn-lt"/>
                        </a:rPr>
                        <a:t>Global Readiness Checklist</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Status</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Standards Readiness</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Avionics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Ground System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Procedures Available</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Operations Approvals</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382000" cy="4525963"/>
          </a:xfrm>
        </p:spPr>
        <p:txBody>
          <a:bodyPr>
            <a:normAutofit/>
          </a:bodyPr>
          <a:lstStyle/>
          <a:p>
            <a:r>
              <a:rPr lang="en-GB" dirty="0" smtClean="0"/>
              <a:t>Manual process by which the air traffic controller uses local procedures and his expertise to sequence departures or arrivals in real time. </a:t>
            </a:r>
          </a:p>
          <a:p>
            <a:pPr lvl="1">
              <a:buNone/>
            </a:pPr>
            <a:endParaRPr lang="en-GB" sz="2400" dirty="0" smtClean="0"/>
          </a:p>
          <a:p>
            <a:pPr lvl="1">
              <a:buNone/>
            </a:pPr>
            <a:endParaRPr lang="en-GB" sz="20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04800" y="1371600"/>
            <a:ext cx="8610600" cy="5181600"/>
          </a:xfrm>
        </p:spPr>
        <p:txBody>
          <a:bodyPr>
            <a:noAutofit/>
          </a:bodyPr>
          <a:lstStyle/>
          <a:p>
            <a:r>
              <a:rPr lang="en-GB" sz="2000" b="1" dirty="0" smtClean="0"/>
              <a:t>Metering  </a:t>
            </a:r>
          </a:p>
          <a:p>
            <a:pPr lvl="1"/>
            <a:r>
              <a:rPr lang="en-GB" sz="1800" dirty="0" smtClean="0"/>
              <a:t>Arriving flights are “metered” by Control Time of Arrival (CTAs) and must arrive at a defined point close to the aerodrome by this time.</a:t>
            </a:r>
          </a:p>
          <a:p>
            <a:pPr lvl="1"/>
            <a:r>
              <a:rPr lang="en-GB" sz="1800" dirty="0" smtClean="0"/>
              <a:t>For departures, the sequence will allow improved start/push-back clearances, reducing the taxi time and ground holding, </a:t>
            </a:r>
          </a:p>
          <a:p>
            <a:r>
              <a:rPr lang="en-GB" sz="2000" b="1" dirty="0" smtClean="0"/>
              <a:t>Element 1</a:t>
            </a:r>
            <a:r>
              <a:rPr lang="en-GB" sz="2000" dirty="0" smtClean="0"/>
              <a:t> </a:t>
            </a:r>
            <a:r>
              <a:rPr lang="en-GB" sz="2000" dirty="0" smtClean="0">
                <a:sym typeface="Wingdings"/>
              </a:rPr>
              <a:t></a:t>
            </a:r>
            <a:r>
              <a:rPr lang="en-GB" sz="2000" dirty="0" smtClean="0"/>
              <a:t> AMAN</a:t>
            </a:r>
          </a:p>
          <a:p>
            <a:pPr lvl="1"/>
            <a:r>
              <a:rPr lang="en-US" sz="1800" dirty="0" smtClean="0"/>
              <a:t>Arrival management (AMAN)sequences the aircraft, based on the airspace state, wake turbulence, aircraft capability, and user preference. The smoothed sequence allows increase aerodrome throughput.</a:t>
            </a:r>
          </a:p>
          <a:p>
            <a:r>
              <a:rPr lang="en-GB" sz="2000" b="1" dirty="0" smtClean="0"/>
              <a:t>Element 2 </a:t>
            </a:r>
            <a:r>
              <a:rPr lang="en-GB" sz="2000" dirty="0" smtClean="0">
                <a:sym typeface="Wingdings"/>
              </a:rPr>
              <a:t></a:t>
            </a:r>
            <a:r>
              <a:rPr lang="en-GB" sz="2000" dirty="0" smtClean="0"/>
              <a:t> DMAN</a:t>
            </a:r>
          </a:p>
          <a:p>
            <a:pPr lvl="1"/>
            <a:r>
              <a:rPr lang="en-US" sz="1800" dirty="0" smtClean="0"/>
              <a:t>Departure management serves to optimize departure operation to ensure the most efficient utilization of aerodrome and terminal resources. </a:t>
            </a:r>
          </a:p>
          <a:p>
            <a:pPr lvl="1"/>
            <a:r>
              <a:rPr lang="en-US" sz="1800" dirty="0" smtClean="0"/>
              <a:t>Slots assignment and adjustments will be supported by departure management automations. Departure management sequences the aircraft, based on the airspace state, wake turbulence, aircraft capability, and user preference, to fit into the overhead</a:t>
            </a:r>
            <a:endParaRPr lang="en-GB" sz="16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304800"/>
            <a:ext cx="9144000" cy="1447800"/>
          </a:xfrm>
        </p:spPr>
        <p:txBody>
          <a:bodyPr/>
          <a:lstStyle/>
          <a:p>
            <a:r>
              <a:rPr lang="en-GB" sz="3200" dirty="0" smtClean="0"/>
              <a:t/>
            </a:r>
            <a:br>
              <a:rPr lang="en-GB" sz="3200" dirty="0" smtClean="0"/>
            </a:br>
            <a:r>
              <a:rPr lang="en-GB" sz="3200" dirty="0" smtClean="0"/>
              <a:t/>
            </a:r>
            <a:br>
              <a:rPr lang="en-GB" sz="3200" dirty="0" smtClean="0"/>
            </a:br>
            <a:r>
              <a:rPr lang="en-GB" sz="3200" dirty="0" smtClean="0"/>
              <a:t>Module N° B0-15 – – Intended Performance</a:t>
            </a:r>
            <a:br>
              <a:rPr lang="en-GB" sz="3200" dirty="0" smtClean="0"/>
            </a:br>
            <a:r>
              <a:rPr lang="en-GB" sz="3200" dirty="0" smtClean="0"/>
              <a:t>Operational Improvement </a:t>
            </a:r>
            <a:endParaRPr lang="en-GB" sz="2000" dirty="0"/>
          </a:p>
        </p:txBody>
      </p:sp>
      <p:graphicFrame>
        <p:nvGraphicFramePr>
          <p:cNvPr id="8" name="Table 7"/>
          <p:cNvGraphicFramePr>
            <a:graphicFrameLocks noGrp="1"/>
          </p:cNvGraphicFramePr>
          <p:nvPr/>
        </p:nvGraphicFramePr>
        <p:xfrm>
          <a:off x="381000" y="1524000"/>
          <a:ext cx="8458200" cy="4434840"/>
        </p:xfrm>
        <a:graphic>
          <a:graphicData uri="http://schemas.openxmlformats.org/drawingml/2006/table">
            <a:tbl>
              <a:tblPr>
                <a:tableStyleId>{B301B821-A1FF-4177-AEE7-76D212191A09}</a:tableStyleId>
              </a:tblPr>
              <a:tblGrid>
                <a:gridCol w="2695144"/>
                <a:gridCol w="5763056"/>
              </a:tblGrid>
              <a:tr h="609600">
                <a:tc>
                  <a:txBody>
                    <a:bodyPr/>
                    <a:lstStyle/>
                    <a:p>
                      <a:pPr marL="0" marR="0" algn="l">
                        <a:spcBef>
                          <a:spcPts val="300"/>
                        </a:spcBef>
                        <a:spcAft>
                          <a:spcPts val="300"/>
                        </a:spcAft>
                      </a:pPr>
                      <a:r>
                        <a:rPr lang="en-GB" sz="1800" b="1" dirty="0"/>
                        <a:t>Capacity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buFontTx/>
                        <a:buChar char="-"/>
                      </a:pPr>
                      <a:r>
                        <a:rPr lang="en-US" sz="1800" dirty="0" smtClean="0"/>
                        <a:t>Optimizes usage </a:t>
                      </a:r>
                      <a:r>
                        <a:rPr lang="en-US" sz="1800" dirty="0"/>
                        <a:t>of terminal airspace and runway </a:t>
                      </a:r>
                      <a:r>
                        <a:rPr lang="en-US" sz="1800" dirty="0" smtClean="0"/>
                        <a:t>capacity</a:t>
                      </a:r>
                    </a:p>
                    <a:p>
                      <a:pPr marL="0" marR="0" algn="just">
                        <a:spcBef>
                          <a:spcPts val="300"/>
                        </a:spcBef>
                        <a:spcAft>
                          <a:spcPts val="600"/>
                        </a:spcAft>
                        <a:buFontTx/>
                        <a:buChar char="-"/>
                      </a:pPr>
                      <a:r>
                        <a:rPr lang="en-US" sz="1800" dirty="0" smtClean="0"/>
                        <a:t>Optimize </a:t>
                      </a:r>
                      <a:r>
                        <a:rPr lang="en-US" sz="1800" dirty="0"/>
                        <a:t>utilization of terminal and runway </a:t>
                      </a:r>
                      <a:r>
                        <a:rPr lang="en-US" sz="1800" dirty="0" smtClean="0"/>
                        <a:t>resources</a:t>
                      </a:r>
                      <a:endParaRPr lang="en-GB" sz="1800" dirty="0">
                        <a:latin typeface="Arial"/>
                        <a:ea typeface="Times New Roman"/>
                        <a:cs typeface="Times New Roman"/>
                      </a:endParaRPr>
                    </a:p>
                  </a:txBody>
                  <a:tcPr marL="64008" marR="64008" marT="64008" marB="64008"/>
                </a:tc>
              </a:tr>
              <a:tr h="1464564">
                <a:tc>
                  <a:txBody>
                    <a:bodyPr/>
                    <a:lstStyle/>
                    <a:p>
                      <a:pPr marL="0" marR="0" algn="l">
                        <a:spcBef>
                          <a:spcPts val="300"/>
                        </a:spcBef>
                        <a:spcAft>
                          <a:spcPts val="300"/>
                        </a:spcAft>
                      </a:pPr>
                      <a:r>
                        <a:rPr lang="en-GB" sz="1800" b="1" dirty="0"/>
                        <a:t>Efficiency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tabLst>
                          <a:tab pos="-73025" algn="l"/>
                        </a:tabLst>
                      </a:pPr>
                      <a:r>
                        <a:rPr lang="en-US" sz="1800" dirty="0"/>
                        <a:t>Harmonized arriving traffic flow from en-route to terminal and </a:t>
                      </a:r>
                      <a:r>
                        <a:rPr lang="en-US" sz="1800" dirty="0" smtClean="0"/>
                        <a:t>aerodrome</a:t>
                      </a:r>
                      <a:r>
                        <a:rPr lang="en-US" sz="1800" baseline="0" dirty="0" smtClean="0"/>
                        <a:t> through </a:t>
                      </a:r>
                      <a:r>
                        <a:rPr lang="en-US" sz="1800" dirty="0" smtClean="0"/>
                        <a:t>sequencing </a:t>
                      </a:r>
                      <a:r>
                        <a:rPr lang="en-US" sz="1800" dirty="0"/>
                        <a:t>arrival </a:t>
                      </a:r>
                      <a:r>
                        <a:rPr lang="en-US" sz="1800" dirty="0" smtClean="0"/>
                        <a:t>flights; I</a:t>
                      </a:r>
                      <a:r>
                        <a:rPr lang="en-GB" sz="1800" dirty="0" smtClean="0"/>
                        <a:t>increased </a:t>
                      </a:r>
                      <a:r>
                        <a:rPr lang="en-GB" sz="1800" dirty="0"/>
                        <a:t>runway throughput and arrival rates.</a:t>
                      </a:r>
                    </a:p>
                    <a:p>
                      <a:pPr marL="0" marR="0" algn="just">
                        <a:spcBef>
                          <a:spcPts val="300"/>
                        </a:spcBef>
                        <a:spcAft>
                          <a:spcPts val="600"/>
                        </a:spcAft>
                      </a:pPr>
                      <a:r>
                        <a:rPr lang="en-US" sz="1800" dirty="0"/>
                        <a:t>Streamline departure traffic flow and </a:t>
                      </a:r>
                      <a:r>
                        <a:rPr lang="en-US" sz="1800" dirty="0" smtClean="0"/>
                        <a:t>decreased </a:t>
                      </a:r>
                      <a:r>
                        <a:rPr lang="en-US" sz="1800" dirty="0"/>
                        <a:t>lead time for departure </a:t>
                      </a:r>
                      <a:r>
                        <a:rPr lang="en-US" sz="1800" dirty="0" smtClean="0"/>
                        <a:t>request. Automated </a:t>
                      </a:r>
                      <a:r>
                        <a:rPr lang="en-US" sz="1800" dirty="0"/>
                        <a:t>dissemination of departure information and clearances.</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Predictability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Decrease uncertainties in aerodrome/terminal demand prediction</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Flexibility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Enables dynamic scheduling.</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US" sz="1800" b="1" dirty="0" smtClean="0">
                          <a:latin typeface="+mj-lt"/>
                          <a:ea typeface="Times New Roman"/>
                          <a:cs typeface="Times New Roman"/>
                        </a:rPr>
                        <a:t>CBA</a:t>
                      </a:r>
                      <a:endParaRPr lang="en-GB" sz="1800" b="1" dirty="0">
                        <a:latin typeface="+mj-lt"/>
                        <a:ea typeface="Times New Roman"/>
                        <a:cs typeface="Times New Roman"/>
                      </a:endParaRPr>
                    </a:p>
                  </a:txBody>
                  <a:tcPr marL="64008" marR="64008" marT="64008" marB="64008"/>
                </a:tc>
                <a:tc>
                  <a:txBody>
                    <a:bodyPr/>
                    <a:lstStyle/>
                    <a:p>
                      <a:pPr>
                        <a:buFontTx/>
                        <a:buChar char="-"/>
                      </a:pPr>
                      <a:r>
                        <a:rPr lang="en-GB" sz="1800" kern="1200" dirty="0" smtClean="0">
                          <a:solidFill>
                            <a:schemeClr val="dk1"/>
                          </a:solidFill>
                          <a:latin typeface="+mj-lt"/>
                          <a:ea typeface="+mn-ea"/>
                          <a:cs typeface="+mn-cs"/>
                        </a:rPr>
                        <a:t>Business case built for Time Based Flow Management in US.  </a:t>
                      </a:r>
                    </a:p>
                    <a:p>
                      <a:pPr>
                        <a:buFontTx/>
                        <a:buChar char="-"/>
                      </a:pPr>
                      <a:r>
                        <a:rPr lang="en-GB" sz="1800" kern="1200" dirty="0" smtClean="0">
                          <a:solidFill>
                            <a:schemeClr val="dk1"/>
                          </a:solidFill>
                          <a:latin typeface="+mj-lt"/>
                          <a:ea typeface="+mn-ea"/>
                          <a:cs typeface="+mn-cs"/>
                        </a:rPr>
                        <a:t> Case proves that benefit/cost ratio is positive</a:t>
                      </a: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sz="2800" dirty="0" smtClean="0"/>
              <a:t>The US TBFM and EUROCONTROL  AMAN/DMAN efforts provide the systems and operational procedures necessary. </a:t>
            </a:r>
          </a:p>
          <a:p>
            <a:r>
              <a:rPr lang="en-US" sz="2800" dirty="0" smtClean="0"/>
              <a:t>In particular, procedures for the extension of metering into en-route airspace will be necessary.</a:t>
            </a:r>
          </a:p>
          <a:p>
            <a:r>
              <a:rPr lang="en-US" sz="2800" dirty="0" smtClean="0"/>
              <a:t>RNAV/RNP for arrival will also be crucial as well. </a:t>
            </a:r>
            <a:endParaRPr lang="en-GB" sz="2800" dirty="0" smtClean="0"/>
          </a:p>
          <a:p>
            <a:pPr>
              <a:buNone/>
            </a:pPr>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04800" y="1371600"/>
            <a:ext cx="8458200" cy="4953000"/>
          </a:xfrm>
        </p:spPr>
        <p:txBody>
          <a:bodyPr>
            <a:normAutofit fontScale="92500"/>
          </a:bodyPr>
          <a:lstStyle/>
          <a:p>
            <a:r>
              <a:rPr lang="en-GB" sz="2400" b="1" dirty="0" smtClean="0"/>
              <a:t>Avionics</a:t>
            </a:r>
          </a:p>
          <a:p>
            <a:pPr lvl="1"/>
            <a:r>
              <a:rPr lang="en-GB" sz="2600" dirty="0" smtClean="0"/>
              <a:t>No Avionics capability is required in support of the time-based metering for Departure. </a:t>
            </a:r>
          </a:p>
          <a:p>
            <a:pPr lvl="1"/>
            <a:r>
              <a:rPr lang="en-GB" sz="2600" dirty="0" smtClean="0"/>
              <a:t>For Approach time base metering is mainly achieved through ATC speed clearance to adjust the aircraft sequence in the AMAN. </a:t>
            </a:r>
          </a:p>
          <a:p>
            <a:r>
              <a:rPr lang="en-GB" sz="2400" b="1" dirty="0" smtClean="0"/>
              <a:t>Ground Systems</a:t>
            </a:r>
          </a:p>
          <a:p>
            <a:pPr lvl="1"/>
            <a:r>
              <a:rPr lang="en-US" sz="2600" dirty="0" smtClean="0"/>
              <a:t>Automation support is needed for the synchronization of arrival sequencing, departure sequencing, and surface information; </a:t>
            </a:r>
          </a:p>
          <a:p>
            <a:pPr lvl="1"/>
            <a:r>
              <a:rPr lang="en-US" sz="2600" dirty="0" smtClean="0"/>
              <a:t>For AMAN/DMAN application, existing technologies can be leveraged, but require site adaptation and maintenance. </a:t>
            </a:r>
            <a:endParaRPr lang="en-GB" sz="2600" dirty="0" smtClean="0"/>
          </a:p>
          <a:p>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sz="2400" dirty="0" smtClean="0"/>
              <a:t>Automation support is needed for Air Traffic Management in airspace with high demands. Thus, training is needed for ATM personnel.</a:t>
            </a:r>
          </a:p>
          <a:p>
            <a:r>
              <a:rPr lang="en-US" sz="2400" dirty="0" smtClean="0"/>
              <a:t>Training in the operational standards and procedures are required</a:t>
            </a:r>
          </a:p>
          <a:p>
            <a:pPr marL="342900" lvl="2" indent="-342900"/>
            <a:r>
              <a:rPr lang="en-GB" dirty="0" smtClean="0"/>
              <a:t>Likewise, the qualifications requirements are identified in the regulatory requirements in Section 6 which form an integral part to the implementation of this module..</a:t>
            </a:r>
            <a:endParaRPr lang="en-CA" dirty="0" smtClean="0"/>
          </a:p>
          <a:p>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905000"/>
            <a:ext cx="8153400" cy="2971800"/>
          </a:xfrm>
        </p:spPr>
        <p:txBody>
          <a:bodyPr>
            <a:normAutofit/>
          </a:bodyPr>
          <a:lstStyle/>
          <a:p>
            <a:pPr lvl="0"/>
            <a:r>
              <a:rPr lang="en-GB" dirty="0" smtClean="0"/>
              <a:t>Regulatory/Standardization: Updates required to current published criteria</a:t>
            </a:r>
          </a:p>
          <a:p>
            <a:pPr lvl="0"/>
            <a:r>
              <a:rPr lang="en-GB" dirty="0" smtClean="0"/>
              <a:t>Approval Plans: To Be Determined.</a:t>
            </a:r>
            <a:endParaRPr lang="en-GB"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pPr lvl="0"/>
            <a:r>
              <a:rPr lang="en-GB" sz="2800" b="1" dirty="0" smtClean="0"/>
              <a:t>Module N° B0-15 </a:t>
            </a:r>
            <a:r>
              <a:rPr lang="en-GB" sz="2800" dirty="0" smtClean="0"/>
              <a:t>– </a:t>
            </a:r>
            <a:r>
              <a:rPr lang="en-GB" sz="2800" b="1" dirty="0" smtClean="0"/>
              <a:t>Regulatory/Standardization Needs and Approval Plan (Air &amp; Ground)</a:t>
            </a:r>
            <a:endParaRPr lang="en-GB"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WP/16(E)</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5D537-2B6F-49DC-A43A-0AFA1B44AD39}"/>
</file>

<file path=customXml/itemProps2.xml><?xml version="1.0" encoding="utf-8"?>
<ds:datastoreItem xmlns:ds="http://schemas.openxmlformats.org/officeDocument/2006/customXml" ds:itemID="{933E890F-D6B3-439D-AC1C-8C8A057787BB}"/>
</file>

<file path=customXml/itemProps3.xml><?xml version="1.0" encoding="utf-8"?>
<ds:datastoreItem xmlns:ds="http://schemas.openxmlformats.org/officeDocument/2006/customXml" ds:itemID="{03575BDC-70C8-4DF7-B814-F17FC61802CD}"/>
</file>

<file path=docProps/app.xml><?xml version="1.0" encoding="utf-8"?>
<Properties xmlns="http://schemas.openxmlformats.org/officeDocument/2006/extended-properties" xmlns:vt="http://schemas.openxmlformats.org/officeDocument/2006/docPropsVTypes">
  <Template>ICAO</Template>
  <TotalTime>996</TotalTime>
  <Words>818</Words>
  <Application>Microsoft Office PowerPoint</Application>
  <PresentationFormat>On-screen Show (4:3)</PresentationFormat>
  <Paragraphs>114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B0-15/PIA 1   Improve Traffic Flow Through Runway Sequencing (AMAN/DMAN)</vt:lpstr>
      <vt:lpstr>Module N° B0-15  Improve Traffic Flow Through Runway Sequencing (AMAN/DMAN)</vt:lpstr>
      <vt:lpstr>Module N° B0-15 - Baseline </vt:lpstr>
      <vt:lpstr>Module N° B0-15 – Change Brought by the Module</vt:lpstr>
      <vt:lpstr>  Module N° B0-15 – – Intended Performance Operational Improvement </vt:lpstr>
      <vt:lpstr>Module N° B0-15 – Necessary Procedures (Air &amp; Ground)</vt:lpstr>
      <vt:lpstr>Module N° B0-15 – Necessary System Capability</vt:lpstr>
      <vt:lpstr>Module N° B0-15 – Training and Qualification Requirements</vt:lpstr>
      <vt:lpstr>Module N° B0-15 – Regulatory/Standardization Needs and Approval Plan (Air &amp; Ground)</vt:lpstr>
      <vt:lpstr>Module N° B0-15 – Reference Documents </vt:lpstr>
      <vt:lpstr>Module N° B0-15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B0-15.RunSeq.P1A 1</dc:title>
  <dc:creator>lkhammar</dc:creator>
  <cp:lastModifiedBy>Peng Li</cp:lastModifiedBy>
  <cp:revision>171</cp:revision>
  <dcterms:created xsi:type="dcterms:W3CDTF">2010-09-24T14:59:54Z</dcterms:created>
  <dcterms:modified xsi:type="dcterms:W3CDTF">2012-04-19T03:42:35Z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1900</vt:r8>
  </property>
</Properties>
</file>